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7" r:id="rId3"/>
    <p:sldId id="332" r:id="rId4"/>
    <p:sldId id="259" r:id="rId5"/>
    <p:sldId id="333" r:id="rId6"/>
    <p:sldId id="334" r:id="rId7"/>
    <p:sldId id="338" r:id="rId8"/>
    <p:sldId id="335" r:id="rId9"/>
    <p:sldId id="336" r:id="rId10"/>
    <p:sldId id="337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9"/>
    <p:restoredTop sz="94634"/>
  </p:normalViewPr>
  <p:slideViewPr>
    <p:cSldViewPr snapToGrid="0" snapToObjects="1">
      <p:cViewPr varScale="1">
        <p:scale>
          <a:sx n="60" d="100"/>
          <a:sy n="60" d="100"/>
        </p:scale>
        <p:origin x="200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1" y="0"/>
            <a:ext cx="12191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55848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256139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66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12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469654" y="2386744"/>
            <a:ext cx="9252693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41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83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475232" y="2386744"/>
            <a:ext cx="9253728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1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9653" y="2638044"/>
            <a:ext cx="438403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6" y="2638044"/>
            <a:ext cx="4387355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19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9652" y="2313435"/>
            <a:ext cx="4384032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9652" y="3143250"/>
            <a:ext cx="4384032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387355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387355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282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46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35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54271" y="2243830"/>
            <a:ext cx="4387459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54271" y="6236208"/>
            <a:ext cx="5075197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9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11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53440" y="2243828"/>
            <a:ext cx="438912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-42172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20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53440" y="6236208"/>
            <a:ext cx="5071872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38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90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40528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1395" y="937260"/>
            <a:ext cx="6288232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0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0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5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98988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98988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49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1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9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6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5837" y="1743134"/>
            <a:ext cx="7894188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784" y="1730018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682658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19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ctangle 6"/>
          <p:cNvSpPr/>
          <p:nvPr/>
        </p:nvSpPr>
        <p:spPr bwMode="ltGray">
          <a:xfrm>
            <a:off x="1" y="1"/>
            <a:ext cx="12191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75192"/>
            <a:ext cx="109728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796" y="6476999"/>
            <a:ext cx="7343625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2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141394" y="964692"/>
            <a:ext cx="7917007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394" y="2638046"/>
            <a:ext cx="7917007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71924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2A9306D-28F4-3F4C-A9F1-BC83A47E8FBA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9652" y="6236208"/>
            <a:ext cx="60755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6816" y="6217920"/>
            <a:ext cx="48768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0774292-46EB-A542-BB6F-E01C45D4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7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orldometers.info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Unit 4 : Populations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62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Life History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90" y="2018091"/>
            <a:ext cx="5598694" cy="4093951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US" sz="4800" b="1" dirty="0">
                <a:solidFill>
                  <a:srgbClr val="C00000"/>
                </a:solidFill>
              </a:rPr>
              <a:t>Life history: </a:t>
            </a:r>
            <a:r>
              <a:rPr lang="en-US" sz="4800" dirty="0"/>
              <a:t>series of events from birth through reproduction to death</a:t>
            </a:r>
          </a:p>
          <a:p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380482"/>
            <a:ext cx="6036896" cy="430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57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885" y="321218"/>
            <a:ext cx="11107368" cy="12527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life history strategies influence growth rate of a population, </a:t>
            </a:r>
            <a:r>
              <a:rPr lang="en-US" sz="4000" dirty="0">
                <a:solidFill>
                  <a:schemeClr val="accent1"/>
                </a:solidFill>
              </a:rPr>
              <a:t>including</a:t>
            </a:r>
            <a:br>
              <a:rPr lang="en-US" sz="4000" dirty="0">
                <a:solidFill>
                  <a:srgbClr val="FF0000"/>
                </a:solidFill>
              </a:rPr>
            </a:b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7113" y="1851863"/>
            <a:ext cx="6904887" cy="4621125"/>
          </a:xfrm>
        </p:spPr>
        <p:txBody>
          <a:bodyPr>
            <a:normAutofit/>
          </a:bodyPr>
          <a:lstStyle/>
          <a:p>
            <a:pPr marL="633222" indent="-514350">
              <a:buFont typeface="+mj-lt"/>
              <a:buAutoNum type="arabicPeriod"/>
            </a:pPr>
            <a:r>
              <a:rPr lang="en-US" sz="4400" dirty="0"/>
              <a:t>age of first reproduction</a:t>
            </a:r>
          </a:p>
          <a:p>
            <a:pPr marL="633222" indent="-514350">
              <a:buFont typeface="+mj-lt"/>
              <a:buAutoNum type="arabicPeriod"/>
            </a:pPr>
            <a:r>
              <a:rPr lang="en-US" sz="4400" dirty="0"/>
              <a:t>number of offspring</a:t>
            </a:r>
          </a:p>
          <a:p>
            <a:pPr marL="633222" indent="-514350">
              <a:buFont typeface="+mj-lt"/>
              <a:buAutoNum type="arabicPeriod"/>
            </a:pPr>
            <a:r>
              <a:rPr lang="en-US" sz="4400" dirty="0"/>
              <a:t>amount of parental care given to offspring</a:t>
            </a:r>
          </a:p>
          <a:p>
            <a:pPr marL="633222" indent="-514350">
              <a:buFont typeface="+mj-lt"/>
              <a:buAutoNum type="arabicPeriod"/>
            </a:pPr>
            <a:r>
              <a:rPr lang="en-US" sz="4400" dirty="0"/>
              <a:t>energy cost of reproduction</a:t>
            </a:r>
          </a:p>
          <a:p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43" y="2077453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9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history strategies are…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716" y="1625713"/>
            <a:ext cx="10972800" cy="4625609"/>
          </a:xfrm>
        </p:spPr>
        <p:txBody>
          <a:bodyPr>
            <a:normAutofit/>
          </a:bodyPr>
          <a:lstStyle/>
          <a:p>
            <a:r>
              <a:rPr lang="en-US" sz="4400" dirty="0"/>
              <a:t>shaped by evolution</a:t>
            </a:r>
          </a:p>
          <a:p>
            <a:r>
              <a:rPr lang="en-US" sz="4400" dirty="0"/>
              <a:t>operating through natural selection</a:t>
            </a:r>
          </a:p>
          <a:p>
            <a:r>
              <a:rPr lang="en-US" sz="4400" dirty="0"/>
              <a:t>every population has a life history strategy adapted to its environment</a:t>
            </a:r>
          </a:p>
          <a:p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57" y="3765946"/>
            <a:ext cx="3892643" cy="291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6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 main life history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75192"/>
            <a:ext cx="11582400" cy="4625609"/>
          </a:xfrm>
        </p:spPr>
        <p:txBody>
          <a:bodyPr>
            <a:normAutofit/>
          </a:bodyPr>
          <a:lstStyle/>
          <a:p>
            <a:pPr marL="861822" indent="-742950">
              <a:buAutoNum type="arabicPeriod"/>
            </a:pPr>
            <a:r>
              <a:rPr lang="en-US" sz="4000" b="1" dirty="0">
                <a:solidFill>
                  <a:srgbClr val="FF0000"/>
                </a:solidFill>
              </a:rPr>
              <a:t>r-selected</a:t>
            </a:r>
          </a:p>
          <a:p>
            <a:r>
              <a:rPr lang="en-US" sz="3600" dirty="0"/>
              <a:t>Energy into </a:t>
            </a:r>
            <a:r>
              <a:rPr lang="en-US" sz="3600" b="1" dirty="0">
                <a:solidFill>
                  <a:srgbClr val="FF0000"/>
                </a:solidFill>
              </a:rPr>
              <a:t>reproduction not survival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poor competitors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Opportunists--</a:t>
            </a:r>
            <a:r>
              <a:rPr lang="en-US" sz="3600" dirty="0"/>
              <a:t>take advantage of favorable conditions, changes in environment</a:t>
            </a:r>
          </a:p>
          <a:p>
            <a:r>
              <a:rPr lang="en-US" sz="3600" dirty="0"/>
              <a:t>when favorable conditions are gone, population may crash</a:t>
            </a:r>
          </a:p>
          <a:p>
            <a:r>
              <a:rPr lang="en-US" sz="3600" dirty="0"/>
              <a:t>populations go through </a:t>
            </a:r>
            <a:r>
              <a:rPr lang="en-US" sz="3600" b="1" dirty="0">
                <a:solidFill>
                  <a:srgbClr val="FF0000"/>
                </a:solidFill>
              </a:rPr>
              <a:t>irregular or unstable cycles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184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small-bodied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reproduce when </a:t>
            </a:r>
            <a:r>
              <a:rPr lang="en-US" sz="3600" b="1" dirty="0" err="1">
                <a:solidFill>
                  <a:srgbClr val="FF0000"/>
                </a:solidFill>
              </a:rPr>
              <a:t>young</a:t>
            </a:r>
            <a:r>
              <a:rPr lang="en-US" sz="3600" b="1" dirty="0" err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3600" b="1" dirty="0" err="1">
                <a:solidFill>
                  <a:srgbClr val="FF0000"/>
                </a:solidFill>
              </a:rPr>
              <a:t>many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offspring</a:t>
            </a:r>
            <a:r>
              <a:rPr lang="en-US" sz="3600" b="1" dirty="0" err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3600" b="1" dirty="0" err="1">
                <a:solidFill>
                  <a:srgbClr val="FF0000"/>
                </a:solidFill>
              </a:rPr>
              <a:t>low</a:t>
            </a:r>
            <a:r>
              <a:rPr lang="en-US" sz="3600" b="1" dirty="0">
                <a:solidFill>
                  <a:srgbClr val="FF0000"/>
                </a:solidFill>
              </a:rPr>
              <a:t> survival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little to no parental care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Exponential growth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unpredictable environments</a:t>
            </a:r>
          </a:p>
          <a:p>
            <a:r>
              <a:rPr lang="en-US" sz="3600" dirty="0"/>
              <a:t>controlled by </a:t>
            </a:r>
            <a:r>
              <a:rPr lang="en-US" sz="3600" b="1" dirty="0">
                <a:solidFill>
                  <a:srgbClr val="FF0000"/>
                </a:solidFill>
              </a:rPr>
              <a:t>density-independent factors</a:t>
            </a:r>
          </a:p>
          <a:p>
            <a:r>
              <a:rPr lang="en-US" sz="3600" dirty="0"/>
              <a:t>exhibit </a:t>
            </a:r>
            <a:r>
              <a:rPr lang="en-US" sz="3600" b="1" dirty="0">
                <a:solidFill>
                  <a:srgbClr val="FF0000"/>
                </a:solidFill>
              </a:rPr>
              <a:t>type III survivorship curve</a:t>
            </a:r>
          </a:p>
          <a:p>
            <a:pPr marL="118872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030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08177"/>
            <a:ext cx="8229600" cy="4625609"/>
          </a:xfrm>
        </p:spPr>
        <p:txBody>
          <a:bodyPr>
            <a:noAutofit/>
          </a:bodyPr>
          <a:lstStyle/>
          <a:p>
            <a:endParaRPr lang="en-US" sz="3600" dirty="0"/>
          </a:p>
          <a:p>
            <a:r>
              <a:rPr lang="en-US" sz="3600" dirty="0"/>
              <a:t>bacteria</a:t>
            </a:r>
          </a:p>
          <a:p>
            <a:r>
              <a:rPr lang="en-US" sz="3600" dirty="0"/>
              <a:t>algae</a:t>
            </a:r>
          </a:p>
          <a:p>
            <a:r>
              <a:rPr lang="en-US" sz="3600" dirty="0"/>
              <a:t>most annual plants</a:t>
            </a:r>
          </a:p>
          <a:p>
            <a:r>
              <a:rPr lang="en-US" sz="3600" dirty="0"/>
              <a:t>dandelions</a:t>
            </a:r>
          </a:p>
          <a:p>
            <a:r>
              <a:rPr lang="en-US" sz="3600" dirty="0"/>
              <a:t>most insects</a:t>
            </a:r>
          </a:p>
          <a:p>
            <a:r>
              <a:rPr lang="en-US" sz="3600" dirty="0"/>
              <a:t>cockroaches</a:t>
            </a:r>
          </a:p>
          <a:p>
            <a:r>
              <a:rPr lang="en-US" sz="3600" dirty="0"/>
              <a:t>rodents</a:t>
            </a:r>
          </a:p>
          <a:p>
            <a:r>
              <a:rPr lang="en-US" sz="3600" dirty="0"/>
              <a:t>oysters</a:t>
            </a: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18" y="258471"/>
            <a:ext cx="4087840" cy="2299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2046159"/>
            <a:ext cx="3492500" cy="233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056" y="4189855"/>
            <a:ext cx="4128545" cy="24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6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K-selected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1593914"/>
            <a:ext cx="10963275" cy="4625609"/>
          </a:xfrm>
        </p:spPr>
        <p:txBody>
          <a:bodyPr/>
          <a:lstStyle/>
          <a:p>
            <a:r>
              <a:rPr lang="en-US" dirty="0"/>
              <a:t>energy into </a:t>
            </a:r>
            <a:r>
              <a:rPr lang="en-US" b="1" dirty="0">
                <a:solidFill>
                  <a:srgbClr val="FF0000"/>
                </a:solidFill>
              </a:rPr>
              <a:t>long term survival</a:t>
            </a:r>
          </a:p>
          <a:p>
            <a:r>
              <a:rPr lang="en-US" dirty="0"/>
              <a:t>High </a:t>
            </a:r>
            <a:r>
              <a:rPr lang="en-US" b="1" dirty="0">
                <a:solidFill>
                  <a:srgbClr val="FF0000"/>
                </a:solidFill>
              </a:rPr>
              <a:t>parental care</a:t>
            </a:r>
          </a:p>
          <a:p>
            <a:r>
              <a:rPr lang="en-US" dirty="0"/>
              <a:t>good </a:t>
            </a:r>
            <a:r>
              <a:rPr lang="en-US" b="1" dirty="0">
                <a:solidFill>
                  <a:srgbClr val="FF0000"/>
                </a:solidFill>
              </a:rPr>
              <a:t>competitors</a:t>
            </a:r>
          </a:p>
          <a:p>
            <a:r>
              <a:rPr lang="en-US" dirty="0"/>
              <a:t>thrive best in ecosystems with fairly </a:t>
            </a:r>
            <a:r>
              <a:rPr lang="en-US" b="1" dirty="0">
                <a:solidFill>
                  <a:srgbClr val="FF0000"/>
                </a:solidFill>
              </a:rPr>
              <a:t>constant environmental conditions</a:t>
            </a:r>
          </a:p>
          <a:p>
            <a:r>
              <a:rPr lang="en-US" dirty="0"/>
              <a:t>populations remain </a:t>
            </a:r>
            <a:r>
              <a:rPr lang="en-US" b="1" dirty="0">
                <a:solidFill>
                  <a:srgbClr val="FF0000"/>
                </a:solidFill>
              </a:rPr>
              <a:t>close to carrying capacity (K) </a:t>
            </a:r>
            <a:r>
              <a:rPr lang="en-US" dirty="0"/>
              <a:t>over long periods of time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21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larger-bodied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Late </a:t>
            </a:r>
            <a:r>
              <a:rPr lang="en-US" sz="4000" b="1" dirty="0" err="1">
                <a:solidFill>
                  <a:srgbClr val="C00000"/>
                </a:solidFill>
              </a:rPr>
              <a:t>reproduction</a:t>
            </a:r>
            <a:r>
              <a:rPr lang="en-US" sz="4000" b="1" dirty="0" err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4000" b="1" dirty="0" err="1">
                <a:solidFill>
                  <a:srgbClr val="FF0000"/>
                </a:solidFill>
              </a:rPr>
              <a:t>fewer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offspring</a:t>
            </a:r>
            <a:r>
              <a:rPr lang="en-US" sz="4000" b="1" dirty="0" err="1">
                <a:solidFill>
                  <a:srgbClr val="FF0000"/>
                </a:solidFill>
                <a:sym typeface="Wingdings" pitchFamily="2" charset="2"/>
              </a:rPr>
              <a:t>most</a:t>
            </a:r>
            <a:r>
              <a:rPr lang="en-US" sz="4000" b="1" dirty="0">
                <a:solidFill>
                  <a:srgbClr val="FF0000"/>
                </a:solidFill>
                <a:sym typeface="Wingdings" pitchFamily="2" charset="2"/>
              </a:rPr>
              <a:t> survive</a:t>
            </a:r>
            <a:endParaRPr lang="en-US" sz="4000" b="1" dirty="0">
              <a:solidFill>
                <a:srgbClr val="FF0000"/>
              </a:solidFill>
            </a:endParaRPr>
          </a:p>
          <a:p>
            <a:r>
              <a:rPr lang="en-US" sz="4000" b="1" dirty="0">
                <a:solidFill>
                  <a:srgbClr val="FF0000"/>
                </a:solidFill>
              </a:rPr>
              <a:t>high parental care</a:t>
            </a:r>
          </a:p>
          <a:p>
            <a:r>
              <a:rPr lang="en-US" sz="4000" dirty="0"/>
              <a:t>live in </a:t>
            </a:r>
            <a:r>
              <a:rPr lang="en-US" sz="4000" b="1" dirty="0">
                <a:solidFill>
                  <a:srgbClr val="FF0000"/>
                </a:solidFill>
              </a:rPr>
              <a:t>predictable environments</a:t>
            </a:r>
          </a:p>
          <a:p>
            <a:r>
              <a:rPr lang="en-US" sz="4000" dirty="0"/>
              <a:t>controlled by </a:t>
            </a:r>
            <a:r>
              <a:rPr lang="en-US" sz="4000" b="1" dirty="0">
                <a:solidFill>
                  <a:srgbClr val="FF0000"/>
                </a:solidFill>
              </a:rPr>
              <a:t>density-dependent factors</a:t>
            </a:r>
          </a:p>
          <a:p>
            <a:r>
              <a:rPr lang="en-US" sz="4000" dirty="0"/>
              <a:t>exhibit </a:t>
            </a:r>
            <a:r>
              <a:rPr lang="en-US" sz="4000" b="1" dirty="0">
                <a:solidFill>
                  <a:srgbClr val="FF0000"/>
                </a:solidFill>
              </a:rPr>
              <a:t>type I survivorship curve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32065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25" y="1613138"/>
            <a:ext cx="8229600" cy="4625609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endParaRPr lang="en-US" sz="4400" dirty="0"/>
          </a:p>
          <a:p>
            <a:r>
              <a:rPr lang="en-US" sz="4400" dirty="0"/>
              <a:t>humans</a:t>
            </a:r>
          </a:p>
          <a:p>
            <a:r>
              <a:rPr lang="en-US" sz="4400" dirty="0"/>
              <a:t>large trees</a:t>
            </a:r>
          </a:p>
          <a:p>
            <a:r>
              <a:rPr lang="en-US" sz="4400" dirty="0"/>
              <a:t>polar bears</a:t>
            </a:r>
          </a:p>
          <a:p>
            <a:r>
              <a:rPr lang="en-US" sz="4400" dirty="0"/>
              <a:t>Elephants</a:t>
            </a:r>
          </a:p>
          <a:p>
            <a:r>
              <a:rPr lang="en-US" sz="4400" dirty="0"/>
              <a:t>Most mammals/birds</a:t>
            </a:r>
          </a:p>
          <a:p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544" y="155448"/>
            <a:ext cx="4183456" cy="2788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49" y="3123927"/>
            <a:ext cx="4690552" cy="311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69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-1"/>
            <a:ext cx="8978900" cy="72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61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34680-C09D-5341-8E21-8C62991E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15059-D851-F64E-8357-AD57BFA2F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www.Worldometers.info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60681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 Variables that influence Population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INCREASE: Births/Immigration</a:t>
            </a:r>
          </a:p>
          <a:p>
            <a:r>
              <a:rPr lang="en-US" sz="4800" dirty="0"/>
              <a:t>DECREASE: Deaths/Emigration</a:t>
            </a:r>
          </a:p>
          <a:p>
            <a:pPr marL="118872" indent="0">
              <a:buNone/>
            </a:pP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93787"/>
            <a:ext cx="9144000" cy="27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92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83569D-8282-4143-AB38-7007D6277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499" y="1856936"/>
            <a:ext cx="6217776" cy="47009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0B1C50-59C9-FF4E-AD2A-C00A3585E4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5989" y="129492"/>
            <a:ext cx="10208236" cy="1613144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200" cap="none" dirty="0">
                <a:solidFill>
                  <a:srgbClr val="C00000"/>
                </a:solidFill>
              </a:rPr>
              <a:t>Metapopulation</a:t>
            </a:r>
            <a:r>
              <a:rPr lang="en-US" sz="3200" cap="none" dirty="0"/>
              <a:t> : spatially distinct populations that are connected by occasional movements of individuals among them, using wildlife </a:t>
            </a:r>
            <a:r>
              <a:rPr lang="en-US" sz="3200" cap="none" dirty="0">
                <a:solidFill>
                  <a:srgbClr val="C00000"/>
                </a:solidFill>
              </a:rPr>
              <a:t>corridors</a:t>
            </a:r>
            <a:endParaRPr lang="en-US" sz="3200" cap="none" dirty="0"/>
          </a:p>
        </p:txBody>
      </p:sp>
    </p:spTree>
    <p:extLst>
      <p:ext uri="{BB962C8B-B14F-4D97-AF65-F5344CB8AC3E}">
        <p14:creationId xmlns:p14="http://schemas.microsoft.com/office/powerpoint/2010/main" val="2254653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8EC5A-63FD-824F-A999-1F5CF85DD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429" y="182393"/>
            <a:ext cx="4668129" cy="2995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676CA-0170-1743-ADC8-C3E4A3DF3797}"/>
              </a:ext>
            </a:extLst>
          </p:cNvPr>
          <p:cNvSpPr txBox="1"/>
          <p:nvPr/>
        </p:nvSpPr>
        <p:spPr>
          <a:xfrm>
            <a:off x="6658708" y="745588"/>
            <a:ext cx="4248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“Typical” Land bridges over highways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AD6D9B-C36A-B94D-B87D-29D4ECDECAD9}"/>
              </a:ext>
            </a:extLst>
          </p:cNvPr>
          <p:cNvSpPr txBox="1"/>
          <p:nvPr/>
        </p:nvSpPr>
        <p:spPr>
          <a:xfrm>
            <a:off x="6419557" y="3117134"/>
            <a:ext cx="4248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Banff National Park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E8EAD4-D42C-B74A-8CED-FC63C7F93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904" y="3977738"/>
            <a:ext cx="4548165" cy="2775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0E5E92-C9AA-1E4D-B66B-9116819D8C0B}"/>
              </a:ext>
            </a:extLst>
          </p:cNvPr>
          <p:cNvSpPr txBox="1"/>
          <p:nvPr/>
        </p:nvSpPr>
        <p:spPr>
          <a:xfrm>
            <a:off x="1524000" y="3409521"/>
            <a:ext cx="4248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Hwy 9, Colorado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88497F-404F-4D43-809E-53A87F652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470" y="3893431"/>
            <a:ext cx="4338531" cy="267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36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31259-5F39-7040-98EC-5654F1214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1" y="1090246"/>
            <a:ext cx="8730425" cy="57677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91E3F5-FE47-D047-85AE-D4328E2E0E7A}"/>
              </a:ext>
            </a:extLst>
          </p:cNvPr>
          <p:cNvSpPr txBox="1"/>
          <p:nvPr/>
        </p:nvSpPr>
        <p:spPr>
          <a:xfrm>
            <a:off x="1763151" y="211016"/>
            <a:ext cx="8398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Arc Landscape</a:t>
            </a:r>
          </a:p>
        </p:txBody>
      </p:sp>
    </p:spTree>
    <p:extLst>
      <p:ext uri="{BB962C8B-B14F-4D97-AF65-F5344CB8AC3E}">
        <p14:creationId xmlns:p14="http://schemas.microsoft.com/office/powerpoint/2010/main" val="1649707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7E0BE3-9348-6A46-99CD-AC2106824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151" y="795790"/>
            <a:ext cx="5387927" cy="3588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5E2520-9DB9-3946-9E72-81FC5793829A}"/>
              </a:ext>
            </a:extLst>
          </p:cNvPr>
          <p:cNvSpPr txBox="1"/>
          <p:nvPr/>
        </p:nvSpPr>
        <p:spPr>
          <a:xfrm>
            <a:off x="1763151" y="211016"/>
            <a:ext cx="8398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Red Crab Corridor—Christmas Island, Australia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12296-ADF7-7646-ADB1-9FDCDA45B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272" y="4038600"/>
            <a:ext cx="4140200" cy="275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546BE8-FBD6-BE41-8CD6-01746BAC954B}"/>
              </a:ext>
            </a:extLst>
          </p:cNvPr>
          <p:cNvSpPr txBox="1"/>
          <p:nvPr/>
        </p:nvSpPr>
        <p:spPr>
          <a:xfrm>
            <a:off x="1753772" y="4968695"/>
            <a:ext cx="4208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Highway 93 tunnels, Montana</a:t>
            </a:r>
          </a:p>
        </p:txBody>
      </p:sp>
    </p:spTree>
    <p:extLst>
      <p:ext uri="{BB962C8B-B14F-4D97-AF65-F5344CB8AC3E}">
        <p14:creationId xmlns:p14="http://schemas.microsoft.com/office/powerpoint/2010/main" val="1694082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396B46-8198-9D4F-8573-47E365FD3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0" y="876300"/>
            <a:ext cx="7556500" cy="5105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0113F9-869D-5E4B-AAEA-DB03A40DC0CE}"/>
              </a:ext>
            </a:extLst>
          </p:cNvPr>
          <p:cNvSpPr txBox="1"/>
          <p:nvPr/>
        </p:nvSpPr>
        <p:spPr>
          <a:xfrm>
            <a:off x="1763151" y="211016"/>
            <a:ext cx="5275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Bee Highway—Oslo, Norway</a:t>
            </a:r>
          </a:p>
        </p:txBody>
      </p:sp>
    </p:spTree>
    <p:extLst>
      <p:ext uri="{BB962C8B-B14F-4D97-AF65-F5344CB8AC3E}">
        <p14:creationId xmlns:p14="http://schemas.microsoft.com/office/powerpoint/2010/main" val="3691979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9D71DB-1649-EE49-97A9-040A970CC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749669"/>
            <a:ext cx="6502400" cy="4343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8B537C-E2E2-BA4B-A939-5F5FCF660347}"/>
              </a:ext>
            </a:extLst>
          </p:cNvPr>
          <p:cNvSpPr txBox="1"/>
          <p:nvPr/>
        </p:nvSpPr>
        <p:spPr>
          <a:xfrm>
            <a:off x="1875692" y="323557"/>
            <a:ext cx="8792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European Green Belt—Finland to Greece (Baltic to Adriatic)</a:t>
            </a:r>
          </a:p>
        </p:txBody>
      </p:sp>
    </p:spTree>
    <p:extLst>
      <p:ext uri="{BB962C8B-B14F-4D97-AF65-F5344CB8AC3E}">
        <p14:creationId xmlns:p14="http://schemas.microsoft.com/office/powerpoint/2010/main" val="32259932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314</Words>
  <Application>Microsoft Macintosh PowerPoint</Application>
  <PresentationFormat>Widescreen</PresentationFormat>
  <Paragraphs>70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Corbel</vt:lpstr>
      <vt:lpstr>Gill Sans MT</vt:lpstr>
      <vt:lpstr>Wingdings</vt:lpstr>
      <vt:lpstr>Wingdings 2</vt:lpstr>
      <vt:lpstr>Wingdings 3</vt:lpstr>
      <vt:lpstr>Module</vt:lpstr>
      <vt:lpstr>Parcel</vt:lpstr>
      <vt:lpstr>Unit 4 : Populations</vt:lpstr>
      <vt:lpstr>PowerPoint Presentation</vt:lpstr>
      <vt:lpstr>4 Variables that influence Population Size</vt:lpstr>
      <vt:lpstr>Metapopulation : spatially distinct populations that are connected by occasional movements of individuals among them, using wildlife corridors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 History Strategies</vt:lpstr>
      <vt:lpstr>life history strategies influence growth rate of a population, including </vt:lpstr>
      <vt:lpstr>Life history strategies are…</vt:lpstr>
      <vt:lpstr>2 main life history strategies</vt:lpstr>
      <vt:lpstr>Characteristics: </vt:lpstr>
      <vt:lpstr>examples</vt:lpstr>
      <vt:lpstr>2. K-selected</vt:lpstr>
      <vt:lpstr>Characteristics</vt:lpstr>
      <vt:lpstr>examples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: Populations</dc:title>
  <dc:creator>Microsoft Office User</dc:creator>
  <cp:lastModifiedBy>Microsoft Office User</cp:lastModifiedBy>
  <cp:revision>2</cp:revision>
  <dcterms:created xsi:type="dcterms:W3CDTF">2019-07-31T18:49:37Z</dcterms:created>
  <dcterms:modified xsi:type="dcterms:W3CDTF">2019-07-31T19:03:43Z</dcterms:modified>
</cp:coreProperties>
</file>